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2" r:id="rId7"/>
    <p:sldId id="263" r:id="rId8"/>
    <p:sldId id="264" r:id="rId9"/>
    <p:sldId id="265" r:id="rId10"/>
    <p:sldId id="270" r:id="rId11"/>
    <p:sldId id="266" r:id="rId12"/>
    <p:sldId id="268" r:id="rId13"/>
    <p:sldId id="269"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00" d="100"/>
          <a:sy n="100" d="100"/>
        </p:scale>
        <p:origin x="-2696" y="-616"/>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D728701E-CAF4-4159-9B3E-41C86DFFA30D}" type="datetimeFigureOut">
              <a:rPr lang="en-US" smtClean="0"/>
              <a:t>4/25/13</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D728701E-CAF4-4159-9B3E-41C86DFFA30D}" type="datetimeFigureOut">
              <a:rPr lang="en-US" smtClean="0"/>
              <a:t>4/25/13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D728701E-CAF4-4159-9B3E-41C86DFFA30D}" type="datetimeFigureOut">
              <a:rPr lang="en-US" smtClean="0"/>
              <a:t>4/25/13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D728701E-CAF4-4159-9B3E-41C86DFFA30D}" type="datetimeFigureOut">
              <a:rPr lang="en-US" smtClean="0"/>
              <a:t>4/25/13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t>4/25/13</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t>4/25/13</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28701E-CAF4-4159-9B3E-41C86DFFA30D}" type="datetimeFigureOut">
              <a:rPr lang="en-US" smtClean="0"/>
              <a:t>4/25/13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D728701E-CAF4-4159-9B3E-41C86DFFA30D}" type="datetimeFigureOut">
              <a:rPr lang="en-US" smtClean="0"/>
              <a:t>4/25/13</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smtClean="0"/>
              <a:t>Drag picture to placeholder or click icon to add</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D728701E-CAF4-4159-9B3E-41C86DFFA30D}" type="datetimeFigureOut">
              <a:rPr lang="en-US" smtClean="0"/>
              <a:t>4/25/13</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smtClean="0"/>
              <a:t>Drag picture to placeholder or click icon to add</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smtClean="0"/>
              <a:t>Drag picture to placeholder or click icon to add</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t>4/25/13</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smtClean="0"/>
              <a:t>Drag picture to placeholder or click icon to add</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4/25/13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4/25/13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4/25/13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4/25/13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D728701E-CAF4-4159-9B3E-41C86DFFA30D}" type="datetimeFigureOut">
              <a:rPr lang="en-US" smtClean="0"/>
              <a:t>4/25/13</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smtClean="0"/>
              <a:t>Drag picture to placeholder or click icon to add</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smtClean="0"/>
              <a:t>Drag picture to placeholder or click icon to add</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D728701E-CAF4-4159-9B3E-41C86DFFA30D}" type="datetimeFigureOut">
              <a:rPr lang="en-US" smtClean="0"/>
              <a:t>4/25/13</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162F1D00-BD13-4404-86B0-79703945A0A7}" type="slidenum">
              <a:rPr lang="en-US" smtClean="0"/>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t>4/25/13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D728701E-CAF4-4159-9B3E-41C86DFFA30D}" type="datetimeFigureOut">
              <a:rPr lang="en-US" smtClean="0"/>
              <a:t>4/25/13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2F1D00-BD13-4404-86B0-79703945A0A7}" type="slidenum">
              <a:rPr lang="en-US" smtClean="0"/>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t>4/25/13</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162F1D00-BD13-4404-86B0-79703945A0A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t>4/25/13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D728701E-CAF4-4159-9B3E-41C86DFFA30D}" type="datetimeFigureOut">
              <a:rPr lang="en-US" smtClean="0"/>
              <a:t>4/25/13</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162F1D00-BD13-4404-86B0-79703945A0A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slide" Target="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cholastic.com/magicschoolbus/games/habitat/index.htm"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10.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hyperlink" Target="http://kids.mongabay.com/elementary/201.html" TargetMode="External"/><Relationship Id="rId5" Type="http://schemas.openxmlformats.org/officeDocument/2006/relationships/image" Target="../media/image8.png"/><Relationship Id="rId6" Type="http://schemas.openxmlformats.org/officeDocument/2006/relationships/image" Target="../media/image9.png"/><Relationship Id="rId1" Type="http://schemas.openxmlformats.org/officeDocument/2006/relationships/slideLayout" Target="../slideLayouts/slideLayout13.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hyperlink" Target="http://www.ducksters.com/science/ecosystems/grasslands_biome.php" TargetMode="External"/><Relationship Id="rId1" Type="http://schemas.openxmlformats.org/officeDocument/2006/relationships/slideLayout" Target="../slideLayouts/slideLayout4.xml"/><Relationship Id="rId2"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17.xml"/><Relationship Id="rId2"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5.png"/><Relationship Id="rId3"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dirty="0" smtClean="0"/>
              <a:t>Animal Habitats</a:t>
            </a:r>
            <a:endParaRPr lang="en-US" sz="4000" dirty="0"/>
          </a:p>
        </p:txBody>
      </p:sp>
      <p:sp>
        <p:nvSpPr>
          <p:cNvPr id="3" name="Subtitle 2"/>
          <p:cNvSpPr>
            <a:spLocks noGrp="1"/>
          </p:cNvSpPr>
          <p:nvPr>
            <p:ph type="subTitle" idx="1"/>
          </p:nvPr>
        </p:nvSpPr>
        <p:spPr/>
        <p:txBody>
          <a:bodyPr>
            <a:normAutofit lnSpcReduction="10000"/>
          </a:bodyPr>
          <a:lstStyle/>
          <a:p>
            <a:r>
              <a:rPr lang="en-US" dirty="0" smtClean="0"/>
              <a:t>Mary Elizabeth Williams</a:t>
            </a:r>
          </a:p>
          <a:p>
            <a:r>
              <a:rPr lang="en-US" dirty="0" smtClean="0"/>
              <a:t>IDT 3600: Technology in Education</a:t>
            </a:r>
          </a:p>
          <a:p>
            <a:r>
              <a:rPr lang="en-US" dirty="0" smtClean="0"/>
              <a:t>April 10, 2013</a:t>
            </a:r>
            <a:endParaRPr lang="en-US" dirty="0"/>
          </a:p>
        </p:txBody>
      </p:sp>
    </p:spTree>
    <p:extLst>
      <p:ext uri="{BB962C8B-B14F-4D97-AF65-F5344CB8AC3E}">
        <p14:creationId xmlns:p14="http://schemas.microsoft.com/office/powerpoint/2010/main" val="224387955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sz="4000" dirty="0" smtClean="0"/>
              <a:t>What is this animal’s habitat?</a:t>
            </a:r>
            <a:endParaRPr lang="en-US" sz="4000" dirty="0"/>
          </a:p>
        </p:txBody>
      </p:sp>
      <p:pic>
        <p:nvPicPr>
          <p:cNvPr id="11" name="Content Placeholder 10"/>
          <p:cNvPicPr>
            <a:picLocks noGrp="1" noChangeAspect="1"/>
          </p:cNvPicPr>
          <p:nvPr>
            <p:ph idx="1"/>
          </p:nvPr>
        </p:nvPicPr>
        <p:blipFill>
          <a:blip r:embed="rId2"/>
          <a:srcRect t="22574" b="22574"/>
          <a:stretch>
            <a:fillRect/>
          </a:stretch>
        </p:blipFill>
        <p:spPr>
          <a:xfrm>
            <a:off x="1265243" y="2198767"/>
            <a:ext cx="6109321" cy="3351225"/>
          </a:xfrm>
        </p:spPr>
      </p:pic>
      <p:sp>
        <p:nvSpPr>
          <p:cNvPr id="19" name="Action Button: Custom 18">
            <a:hlinkClick r:id="rId3" action="ppaction://hlinksldjump" highlightClick="1"/>
          </p:cNvPr>
          <p:cNvSpPr/>
          <p:nvPr/>
        </p:nvSpPr>
        <p:spPr>
          <a:xfrm>
            <a:off x="7374564" y="5549992"/>
            <a:ext cx="645578" cy="576171"/>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37675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sz="4400" dirty="0" smtClean="0">
                <a:latin typeface="Chalkduster"/>
                <a:cs typeface="Chalkduster"/>
              </a:rPr>
              <a:t>Show what you know!</a:t>
            </a:r>
            <a:endParaRPr lang="en-US" sz="4400" dirty="0">
              <a:latin typeface="Chalkduster"/>
              <a:cs typeface="Chalkduster"/>
            </a:endParaRPr>
          </a:p>
        </p:txBody>
      </p:sp>
      <p:sp>
        <p:nvSpPr>
          <p:cNvPr id="7" name="Content Placeholder 6"/>
          <p:cNvSpPr>
            <a:spLocks noGrp="1"/>
          </p:cNvSpPr>
          <p:nvPr>
            <p:ph idx="1"/>
          </p:nvPr>
        </p:nvSpPr>
        <p:spPr>
          <a:xfrm>
            <a:off x="498474" y="5823127"/>
            <a:ext cx="7556313" cy="815851"/>
          </a:xfrm>
        </p:spPr>
        <p:txBody>
          <a:bodyPr/>
          <a:lstStyle/>
          <a:p>
            <a:r>
              <a:rPr lang="en-US" dirty="0">
                <a:solidFill>
                  <a:schemeClr val="tx1">
                    <a:lumMod val="95000"/>
                  </a:schemeClr>
                </a:solidFill>
                <a:hlinkClick r:id="rId2"/>
              </a:rPr>
              <a:t>http://www.scholastic.com/magicschoolbus/games/habitat/</a:t>
            </a:r>
            <a:r>
              <a:rPr lang="en-US" dirty="0" smtClean="0">
                <a:solidFill>
                  <a:schemeClr val="tx1">
                    <a:lumMod val="95000"/>
                  </a:schemeClr>
                </a:solidFill>
                <a:hlinkClick r:id="rId2"/>
              </a:rPr>
              <a:t>index.htm</a:t>
            </a:r>
            <a:r>
              <a:rPr lang="en-US" dirty="0" smtClean="0">
                <a:solidFill>
                  <a:schemeClr val="tx1">
                    <a:lumMod val="95000"/>
                  </a:schemeClr>
                </a:solidFill>
              </a:rPr>
              <a:t>  </a:t>
            </a:r>
            <a:endParaRPr lang="en-US" dirty="0">
              <a:solidFill>
                <a:schemeClr val="tx1">
                  <a:lumMod val="95000"/>
                </a:schemeClr>
              </a:solidFill>
            </a:endParaRPr>
          </a:p>
        </p:txBody>
      </p:sp>
      <p:sp>
        <p:nvSpPr>
          <p:cNvPr id="9" name="TextBox 8"/>
          <p:cNvSpPr txBox="1"/>
          <p:nvPr/>
        </p:nvSpPr>
        <p:spPr>
          <a:xfrm>
            <a:off x="707404" y="1600200"/>
            <a:ext cx="7122272" cy="3139321"/>
          </a:xfrm>
          <a:prstGeom prst="rect">
            <a:avLst/>
          </a:prstGeom>
          <a:noFill/>
        </p:spPr>
        <p:txBody>
          <a:bodyPr wrap="square" rtlCol="0">
            <a:spAutoFit/>
          </a:bodyPr>
          <a:lstStyle/>
          <a:p>
            <a:pPr algn="ctr"/>
            <a:r>
              <a:rPr lang="en-US" dirty="0" smtClean="0">
                <a:latin typeface="Chalkduster"/>
                <a:cs typeface="Chalkduster"/>
              </a:rPr>
              <a:t>Now that we have discussed different types of habitats that animals live in, let’s show off how much we have learned! </a:t>
            </a:r>
          </a:p>
          <a:p>
            <a:endParaRPr lang="en-US" dirty="0" smtClean="0">
              <a:latin typeface="Chalkduster"/>
              <a:cs typeface="Chalkduster"/>
            </a:endParaRPr>
          </a:p>
          <a:p>
            <a:endParaRPr lang="en-US" dirty="0">
              <a:latin typeface="Chalkduster"/>
              <a:cs typeface="Chalkduster"/>
            </a:endParaRPr>
          </a:p>
          <a:p>
            <a:endParaRPr lang="en-US" dirty="0" smtClean="0">
              <a:latin typeface="Chalkduster"/>
              <a:cs typeface="Chalkduster"/>
            </a:endParaRPr>
          </a:p>
          <a:p>
            <a:endParaRPr lang="en-US" dirty="0">
              <a:latin typeface="Chalkduster"/>
              <a:cs typeface="Chalkduster"/>
            </a:endParaRPr>
          </a:p>
          <a:p>
            <a:pPr algn="ctr"/>
            <a:r>
              <a:rPr lang="en-US" dirty="0" smtClean="0">
                <a:latin typeface="Chalkduster"/>
                <a:cs typeface="Chalkduster"/>
              </a:rPr>
              <a:t>We will take the quiz below as a class and help each other continue to learn about places that animals live.  This is a game, but remember, always raise your hand!</a:t>
            </a:r>
            <a:endParaRPr lang="en-US" dirty="0">
              <a:latin typeface="Chalkduster"/>
              <a:cs typeface="Chalkduster"/>
            </a:endParaRPr>
          </a:p>
        </p:txBody>
      </p:sp>
    </p:spTree>
    <p:extLst>
      <p:ext uri="{BB962C8B-B14F-4D97-AF65-F5344CB8AC3E}">
        <p14:creationId xmlns:p14="http://schemas.microsoft.com/office/powerpoint/2010/main" val="5271451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5400" dirty="0" smtClean="0">
                <a:solidFill>
                  <a:schemeClr val="bg1"/>
                </a:solidFill>
                <a:latin typeface="Apple Casual"/>
                <a:cs typeface="Apple Casual"/>
              </a:rPr>
              <a:t>One Final Question…</a:t>
            </a:r>
            <a:endParaRPr lang="en-US" sz="5400" dirty="0">
              <a:solidFill>
                <a:schemeClr val="bg1"/>
              </a:solidFill>
              <a:latin typeface="Apple Casual"/>
              <a:cs typeface="Apple Casual"/>
            </a:endParaRPr>
          </a:p>
        </p:txBody>
      </p:sp>
      <p:sp>
        <p:nvSpPr>
          <p:cNvPr id="7" name="Content Placeholder 6"/>
          <p:cNvSpPr>
            <a:spLocks noGrp="1"/>
          </p:cNvSpPr>
          <p:nvPr>
            <p:ph idx="1"/>
          </p:nvPr>
        </p:nvSpPr>
        <p:spPr/>
        <p:txBody>
          <a:bodyPr/>
          <a:lstStyle/>
          <a:p>
            <a:endParaRPr lang="en-US" dirty="0" smtClean="0"/>
          </a:p>
          <a:p>
            <a:pPr algn="ctr"/>
            <a:endParaRPr lang="en-US" sz="3200" dirty="0">
              <a:latin typeface="Apple Casual"/>
              <a:cs typeface="Apple Casual"/>
            </a:endParaRPr>
          </a:p>
          <a:p>
            <a:pPr lvl="2" algn="ctr"/>
            <a:r>
              <a:rPr lang="en-US" sz="3200" dirty="0" smtClean="0">
                <a:solidFill>
                  <a:srgbClr val="FFFFFF"/>
                </a:solidFill>
                <a:latin typeface="Apple Casual"/>
                <a:cs typeface="Apple Casual"/>
              </a:rPr>
              <a:t>Which of the four habitats we discussed today is your favorite, and why did you choose this one?</a:t>
            </a:r>
            <a:endParaRPr lang="en-US" sz="3200" dirty="0">
              <a:solidFill>
                <a:srgbClr val="FFFFFF"/>
              </a:solidFill>
              <a:latin typeface="Apple Casual"/>
              <a:cs typeface="Apple Casual"/>
            </a:endParaRPr>
          </a:p>
        </p:txBody>
      </p:sp>
    </p:spTree>
    <p:extLst>
      <p:ext uri="{BB962C8B-B14F-4D97-AF65-F5344CB8AC3E}">
        <p14:creationId xmlns:p14="http://schemas.microsoft.com/office/powerpoint/2010/main" val="12451624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br>
              <a:rPr lang="en-US" dirty="0" smtClean="0"/>
            </a:br>
            <a:endParaRPr lang="en-US" dirty="0"/>
          </a:p>
        </p:txBody>
      </p:sp>
      <p:sp>
        <p:nvSpPr>
          <p:cNvPr id="6" name="Content Placeholder 5"/>
          <p:cNvSpPr>
            <a:spLocks noGrp="1"/>
          </p:cNvSpPr>
          <p:nvPr>
            <p:ph idx="1"/>
          </p:nvPr>
        </p:nvSpPr>
        <p:spPr>
          <a:xfrm>
            <a:off x="498474" y="1604174"/>
            <a:ext cx="7556313" cy="4407879"/>
          </a:xfrm>
        </p:spPr>
        <p:txBody>
          <a:bodyPr>
            <a:noAutofit/>
          </a:bodyPr>
          <a:lstStyle/>
          <a:p>
            <a:r>
              <a:rPr lang="en-US" sz="2800" dirty="0" smtClean="0">
                <a:latin typeface="Andale Mono"/>
                <a:cs typeface="Andale Mono"/>
              </a:rPr>
              <a:t>In this lesson, we learned that animals have different habitats they live in.  The world is filled with different habitats and some of them are just right outside our window.  We can now distinguish different habitats from one another and give examples of animals that live in each one.  </a:t>
            </a:r>
          </a:p>
        </p:txBody>
      </p:sp>
      <p:sp>
        <p:nvSpPr>
          <p:cNvPr id="7" name="Action Button: Home 6">
            <a:hlinkClick r:id="" action="ppaction://hlinkshowjump?jump=firstslide" highlightClick="1"/>
          </p:cNvPr>
          <p:cNvSpPr/>
          <p:nvPr/>
        </p:nvSpPr>
        <p:spPr>
          <a:xfrm>
            <a:off x="6463100" y="5699820"/>
            <a:ext cx="1042416" cy="1042416"/>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171959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8474" y="484093"/>
            <a:ext cx="7556313" cy="6074509"/>
          </a:xfrm>
        </p:spPr>
        <p:txBody>
          <a:bodyPr/>
          <a:lstStyle/>
          <a:p>
            <a:r>
              <a:rPr lang="en-US" sz="1800" dirty="0" smtClean="0">
                <a:latin typeface="+mn-lt"/>
              </a:rPr>
              <a:t>Content Area: Science</a:t>
            </a:r>
            <a:br>
              <a:rPr lang="en-US" sz="1800" dirty="0" smtClean="0">
                <a:latin typeface="+mn-lt"/>
              </a:rPr>
            </a:br>
            <a:r>
              <a:rPr lang="en-US" sz="1800" dirty="0">
                <a:latin typeface="+mn-lt"/>
              </a:rPr>
              <a:t/>
            </a:r>
            <a:br>
              <a:rPr lang="en-US" sz="1800" dirty="0">
                <a:latin typeface="+mn-lt"/>
              </a:rPr>
            </a:br>
            <a:r>
              <a:rPr lang="en-US" sz="1800" dirty="0" smtClean="0">
                <a:latin typeface="+mn-lt"/>
              </a:rPr>
              <a:t>Grade Level: Second Grade</a:t>
            </a:r>
            <a:br>
              <a:rPr lang="en-US" sz="1800" dirty="0" smtClean="0">
                <a:latin typeface="+mn-lt"/>
              </a:rPr>
            </a:br>
            <a:r>
              <a:rPr lang="en-US" sz="1800" dirty="0">
                <a:latin typeface="+mn-lt"/>
              </a:rPr>
              <a:t/>
            </a:r>
            <a:br>
              <a:rPr lang="en-US" sz="1800" dirty="0">
                <a:latin typeface="+mn-lt"/>
              </a:rPr>
            </a:br>
            <a:r>
              <a:rPr lang="en-US" sz="1800" dirty="0" smtClean="0">
                <a:latin typeface="+mn-lt"/>
              </a:rPr>
              <a:t>Summary:  The purpose of this PowerPoint is to help students 			    understand the different types of habitats that animals 		    occupy, and know how to categorize animals correctly.</a:t>
            </a:r>
            <a:br>
              <a:rPr lang="en-US" sz="1800" dirty="0" smtClean="0">
                <a:latin typeface="+mn-lt"/>
              </a:rPr>
            </a:br>
            <a:r>
              <a:rPr lang="en-US" sz="1800" dirty="0">
                <a:latin typeface="+mn-lt"/>
              </a:rPr>
              <a:t/>
            </a:r>
            <a:br>
              <a:rPr lang="en-US" sz="1800" dirty="0">
                <a:latin typeface="+mn-lt"/>
              </a:rPr>
            </a:br>
            <a:r>
              <a:rPr lang="en-US" sz="1800" dirty="0" smtClean="0">
                <a:latin typeface="+mn-lt"/>
              </a:rPr>
              <a:t>Learning Objective: Students will learn the differences in animal 	  	  habitats and be able to correctly label each animals habitat 	 	  with 100% accuracy.</a:t>
            </a:r>
            <a:br>
              <a:rPr lang="en-US" sz="1800" dirty="0" smtClean="0">
                <a:latin typeface="+mn-lt"/>
              </a:rPr>
            </a:br>
            <a:r>
              <a:rPr lang="en-US" sz="1800" dirty="0">
                <a:latin typeface="+mn-lt"/>
              </a:rPr>
              <a:t/>
            </a:r>
            <a:br>
              <a:rPr lang="en-US" sz="1800" dirty="0">
                <a:latin typeface="+mn-lt"/>
              </a:rPr>
            </a:br>
            <a:r>
              <a:rPr lang="en-US" sz="1800" dirty="0" smtClean="0">
                <a:latin typeface="+mn-lt"/>
              </a:rPr>
              <a:t>Content Standard:</a:t>
            </a:r>
            <a:r>
              <a:rPr lang="en-US" sz="1800" dirty="0" smtClean="0"/>
              <a:t>  </a:t>
            </a:r>
            <a:r>
              <a:rPr lang="en-US" sz="1800" b="1" dirty="0">
                <a:latin typeface="+mn-lt"/>
              </a:rPr>
              <a:t>GLE 0207.2.1 </a:t>
            </a:r>
            <a:r>
              <a:rPr lang="en-US" sz="1800" dirty="0">
                <a:latin typeface="+mn-lt"/>
              </a:rPr>
              <a:t>Investigate the habitats of different </a:t>
            </a:r>
            <a:r>
              <a:rPr lang="en-US" sz="1800" dirty="0" smtClean="0">
                <a:latin typeface="+mn-lt"/>
              </a:rPr>
              <a:t>	 	                   kinds </a:t>
            </a:r>
            <a:r>
              <a:rPr lang="en-US" sz="1800" dirty="0">
                <a:latin typeface="+mn-lt"/>
              </a:rPr>
              <a:t>of local plants and animals</a:t>
            </a:r>
            <a:r>
              <a:rPr lang="en-US" sz="1800" dirty="0" smtClean="0">
                <a:latin typeface="+mn-lt"/>
              </a:rPr>
              <a:t>.</a:t>
            </a:r>
            <a:br>
              <a:rPr lang="en-US" sz="1800" dirty="0" smtClean="0">
                <a:latin typeface="+mn-lt"/>
              </a:rPr>
            </a:br>
            <a:r>
              <a:rPr lang="en-US" sz="1800" dirty="0">
                <a:latin typeface="+mn-lt"/>
              </a:rPr>
              <a:t/>
            </a:r>
            <a:br>
              <a:rPr lang="en-US" sz="1800" dirty="0">
                <a:latin typeface="+mn-lt"/>
              </a:rPr>
            </a:br>
            <a:r>
              <a:rPr lang="en-US" sz="1800" dirty="0" smtClean="0">
                <a:latin typeface="+mn-lt"/>
              </a:rPr>
              <a:t>Accomplishment:  </a:t>
            </a:r>
            <a:r>
              <a:rPr lang="en-US" sz="1800" b="1" dirty="0" smtClean="0"/>
              <a:t>0207.2.1 </a:t>
            </a:r>
            <a:r>
              <a:rPr lang="en-US" sz="1800" dirty="0"/>
              <a:t>Draw or use pictures of a local environment to label the plants and animals.</a:t>
            </a:r>
            <a:endParaRPr lang="en-US" sz="1800" dirty="0">
              <a:latin typeface="+mn-lt"/>
            </a:endParaRPr>
          </a:p>
        </p:txBody>
      </p:sp>
    </p:spTree>
    <p:extLst>
      <p:ext uri="{BB962C8B-B14F-4D97-AF65-F5344CB8AC3E}">
        <p14:creationId xmlns:p14="http://schemas.microsoft.com/office/powerpoint/2010/main" val="2873987877"/>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15" name="Content Placeholder 14"/>
          <p:cNvSpPr>
            <a:spLocks noGrp="1"/>
          </p:cNvSpPr>
          <p:nvPr>
            <p:ph idx="1"/>
          </p:nvPr>
        </p:nvSpPr>
        <p:spPr>
          <a:xfrm>
            <a:off x="3296983" y="1785967"/>
            <a:ext cx="4710696" cy="4676186"/>
          </a:xfrm>
        </p:spPr>
        <p:txBody>
          <a:bodyPr>
            <a:noAutofit/>
          </a:bodyPr>
          <a:lstStyle/>
          <a:p>
            <a:r>
              <a:rPr lang="en-US" sz="2800" dirty="0" smtClean="0"/>
              <a:t>A habitat describes where an animal or plant lives or grows.</a:t>
            </a:r>
            <a:endParaRPr lang="en-US" sz="2800" dirty="0"/>
          </a:p>
          <a:p>
            <a:r>
              <a:rPr lang="en-US" sz="2800" dirty="0" smtClean="0"/>
              <a:t>A habitat can also be known as a biome.</a:t>
            </a:r>
          </a:p>
          <a:p>
            <a:r>
              <a:rPr lang="en-US" sz="2800" dirty="0" smtClean="0"/>
              <a:t>Habitats exist all around the world!</a:t>
            </a:r>
          </a:p>
          <a:p>
            <a:r>
              <a:rPr lang="en-US" sz="2800" dirty="0"/>
              <a:t>T</a:t>
            </a:r>
            <a:r>
              <a:rPr lang="en-US" sz="2800" dirty="0" smtClean="0"/>
              <a:t>here are four main habitats.</a:t>
            </a:r>
          </a:p>
        </p:txBody>
      </p:sp>
      <p:sp>
        <p:nvSpPr>
          <p:cNvPr id="14" name="TextBox 13"/>
          <p:cNvSpPr txBox="1"/>
          <p:nvPr/>
        </p:nvSpPr>
        <p:spPr>
          <a:xfrm>
            <a:off x="502920" y="484093"/>
            <a:ext cx="7439297" cy="1446550"/>
          </a:xfrm>
          <a:prstGeom prst="rect">
            <a:avLst/>
          </a:prstGeom>
          <a:solidFill>
            <a:schemeClr val="bg1"/>
          </a:solidFill>
        </p:spPr>
        <p:txBody>
          <a:bodyPr wrap="square" rtlCol="0">
            <a:spAutoFit/>
          </a:bodyPr>
          <a:lstStyle/>
          <a:p>
            <a:pPr algn="ctr"/>
            <a:r>
              <a:rPr lang="en-US" sz="4400" dirty="0" smtClean="0"/>
              <a:t>	</a:t>
            </a:r>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What exactly is a habitat?</a:t>
            </a:r>
            <a:endPar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6" name="Picture 15" descr="200235995-0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727" y="2490274"/>
            <a:ext cx="3121256" cy="3121256"/>
          </a:xfrm>
          <a:prstGeom prst="rect">
            <a:avLst/>
          </a:prstGeom>
        </p:spPr>
      </p:pic>
    </p:spTree>
    <p:extLst>
      <p:ext uri="{BB962C8B-B14F-4D97-AF65-F5344CB8AC3E}">
        <p14:creationId xmlns:p14="http://schemas.microsoft.com/office/powerpoint/2010/main" val="644218743"/>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5400" dirty="0" smtClean="0">
                <a:latin typeface="Apple Casual"/>
                <a:cs typeface="Apple Casual"/>
              </a:rPr>
              <a:t>The Four Main Habitats</a:t>
            </a:r>
            <a:endParaRPr lang="en-US" sz="5400" dirty="0">
              <a:latin typeface="Apple Casual"/>
              <a:cs typeface="Apple Casual"/>
            </a:endParaRPr>
          </a:p>
        </p:txBody>
      </p:sp>
      <p:pic>
        <p:nvPicPr>
          <p:cNvPr id="9" name="Content Placeholder 8"/>
          <p:cNvPicPr>
            <a:picLocks noGrp="1" noChangeAspect="1"/>
          </p:cNvPicPr>
          <p:nvPr>
            <p:ph sz="half" idx="17"/>
          </p:nvPr>
        </p:nvPicPr>
        <p:blipFill rotWithShape="1">
          <a:blip r:embed="rId2"/>
          <a:srcRect t="23134" b="23134"/>
          <a:stretch/>
        </p:blipFill>
        <p:spPr>
          <a:xfrm>
            <a:off x="503238" y="1728788"/>
            <a:ext cx="3657600" cy="1965325"/>
          </a:xfrm>
        </p:spPr>
      </p:pic>
      <p:pic>
        <p:nvPicPr>
          <p:cNvPr id="15" name="Content Placeholder 14"/>
          <p:cNvPicPr>
            <a:picLocks noGrp="1" noChangeAspect="1"/>
          </p:cNvPicPr>
          <p:nvPr>
            <p:ph sz="half" idx="18"/>
          </p:nvPr>
        </p:nvPicPr>
        <p:blipFill>
          <a:blip r:embed="rId3"/>
          <a:srcRect t="23134" b="23134"/>
          <a:stretch>
            <a:fillRect/>
          </a:stretch>
        </p:blipFill>
        <p:spPr>
          <a:xfrm>
            <a:off x="502920" y="4064055"/>
            <a:ext cx="3657413" cy="1965960"/>
          </a:xfrm>
        </p:spPr>
      </p:pic>
      <p:pic>
        <p:nvPicPr>
          <p:cNvPr id="11" name="Content Placeholder 10"/>
          <p:cNvPicPr>
            <a:picLocks noGrp="1" noChangeAspect="1"/>
          </p:cNvPicPr>
          <p:nvPr>
            <p:ph sz="half" idx="1"/>
          </p:nvPr>
        </p:nvPicPr>
        <p:blipFill>
          <a:blip r:embed="rId4"/>
          <a:srcRect t="23134" b="23134"/>
          <a:stretch>
            <a:fillRect/>
          </a:stretch>
        </p:blipFill>
        <p:spPr>
          <a:xfrm>
            <a:off x="4397375" y="1728788"/>
            <a:ext cx="3657600" cy="1965325"/>
          </a:xfrm>
        </p:spPr>
      </p:pic>
      <p:pic>
        <p:nvPicPr>
          <p:cNvPr id="13" name="Content Placeholder 12"/>
          <p:cNvPicPr>
            <a:picLocks noGrp="1" noChangeAspect="1"/>
          </p:cNvPicPr>
          <p:nvPr>
            <p:ph sz="half" idx="16"/>
          </p:nvPr>
        </p:nvPicPr>
        <p:blipFill>
          <a:blip r:embed="rId5"/>
          <a:srcRect t="23134" b="23134"/>
          <a:stretch>
            <a:fillRect/>
          </a:stretch>
        </p:blipFill>
        <p:spPr>
          <a:xfrm>
            <a:off x="4410075" y="4064055"/>
            <a:ext cx="3657600" cy="1965960"/>
          </a:xfrm>
        </p:spPr>
      </p:pic>
      <p:sp>
        <p:nvSpPr>
          <p:cNvPr id="10" name="TextBox 9"/>
          <p:cNvSpPr txBox="1"/>
          <p:nvPr/>
        </p:nvSpPr>
        <p:spPr>
          <a:xfrm>
            <a:off x="908595" y="3694723"/>
            <a:ext cx="2853508" cy="369332"/>
          </a:xfrm>
          <a:prstGeom prst="rect">
            <a:avLst/>
          </a:prstGeom>
          <a:noFill/>
        </p:spPr>
        <p:txBody>
          <a:bodyPr wrap="square" rtlCol="0">
            <a:spAutoFit/>
          </a:bodyPr>
          <a:lstStyle/>
          <a:p>
            <a:pPr algn="ctr"/>
            <a:r>
              <a:rPr lang="en-US" dirty="0" smtClean="0">
                <a:latin typeface="Bernard MT Condensed"/>
                <a:cs typeface="Bernard MT Condensed"/>
              </a:rPr>
              <a:t>The Rainforest</a:t>
            </a:r>
            <a:endParaRPr lang="en-US" dirty="0">
              <a:latin typeface="Bernard MT Condensed"/>
              <a:cs typeface="Bernard MT Condensed"/>
            </a:endParaRPr>
          </a:p>
        </p:txBody>
      </p:sp>
      <p:sp>
        <p:nvSpPr>
          <p:cNvPr id="12" name="TextBox 11"/>
          <p:cNvSpPr txBox="1"/>
          <p:nvPr/>
        </p:nvSpPr>
        <p:spPr>
          <a:xfrm>
            <a:off x="4461693" y="3694723"/>
            <a:ext cx="3593094" cy="369332"/>
          </a:xfrm>
          <a:prstGeom prst="rect">
            <a:avLst/>
          </a:prstGeom>
          <a:noFill/>
        </p:spPr>
        <p:txBody>
          <a:bodyPr wrap="square" rtlCol="0">
            <a:spAutoFit/>
          </a:bodyPr>
          <a:lstStyle/>
          <a:p>
            <a:pPr algn="ctr"/>
            <a:r>
              <a:rPr lang="en-US" dirty="0" smtClean="0">
                <a:latin typeface="Bernard MT Condensed"/>
                <a:cs typeface="Bernard MT Condensed"/>
              </a:rPr>
              <a:t>Grasslands</a:t>
            </a:r>
            <a:endParaRPr lang="en-US" dirty="0">
              <a:latin typeface="Bernard MT Condensed"/>
              <a:cs typeface="Bernard MT Condensed"/>
            </a:endParaRPr>
          </a:p>
        </p:txBody>
      </p:sp>
      <p:sp>
        <p:nvSpPr>
          <p:cNvPr id="14" name="TextBox 13"/>
          <p:cNvSpPr txBox="1"/>
          <p:nvPr/>
        </p:nvSpPr>
        <p:spPr>
          <a:xfrm>
            <a:off x="4461693" y="6030015"/>
            <a:ext cx="3593094" cy="369332"/>
          </a:xfrm>
          <a:prstGeom prst="rect">
            <a:avLst/>
          </a:prstGeom>
          <a:noFill/>
        </p:spPr>
        <p:txBody>
          <a:bodyPr wrap="square" rtlCol="0">
            <a:spAutoFit/>
          </a:bodyPr>
          <a:lstStyle/>
          <a:p>
            <a:pPr algn="ctr"/>
            <a:r>
              <a:rPr lang="en-US" dirty="0" smtClean="0">
                <a:latin typeface="Bernard MT Condensed"/>
                <a:cs typeface="Bernard MT Condensed"/>
              </a:rPr>
              <a:t>Tundra</a:t>
            </a:r>
            <a:endParaRPr lang="en-US" dirty="0">
              <a:latin typeface="Bernard MT Condensed"/>
              <a:cs typeface="Bernard MT Condensed"/>
            </a:endParaRPr>
          </a:p>
        </p:txBody>
      </p:sp>
      <p:sp>
        <p:nvSpPr>
          <p:cNvPr id="16" name="TextBox 15"/>
          <p:cNvSpPr txBox="1"/>
          <p:nvPr/>
        </p:nvSpPr>
        <p:spPr>
          <a:xfrm>
            <a:off x="503237" y="6030015"/>
            <a:ext cx="3657095" cy="369332"/>
          </a:xfrm>
          <a:prstGeom prst="rect">
            <a:avLst/>
          </a:prstGeom>
          <a:noFill/>
        </p:spPr>
        <p:txBody>
          <a:bodyPr wrap="square" rtlCol="0">
            <a:spAutoFit/>
          </a:bodyPr>
          <a:lstStyle/>
          <a:p>
            <a:pPr algn="ctr"/>
            <a:r>
              <a:rPr lang="en-US" dirty="0" smtClean="0">
                <a:latin typeface="Bernard MT Condensed"/>
                <a:cs typeface="Bernard MT Condensed"/>
              </a:rPr>
              <a:t>The</a:t>
            </a:r>
            <a:r>
              <a:rPr lang="en-US" dirty="0" smtClean="0"/>
              <a:t> </a:t>
            </a:r>
            <a:r>
              <a:rPr lang="en-US" dirty="0" smtClean="0">
                <a:latin typeface="Bernard MT Condensed"/>
                <a:cs typeface="Bernard MT Condensed"/>
              </a:rPr>
              <a:t>Desert</a:t>
            </a:r>
            <a:endParaRPr lang="en-US" dirty="0">
              <a:latin typeface="Bernard MT Condensed"/>
              <a:cs typeface="Bernard MT Condensed"/>
            </a:endParaRPr>
          </a:p>
        </p:txBody>
      </p:sp>
    </p:spTree>
    <p:extLst>
      <p:ext uri="{BB962C8B-B14F-4D97-AF65-F5344CB8AC3E}">
        <p14:creationId xmlns:p14="http://schemas.microsoft.com/office/powerpoint/2010/main" val="11410405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000" dirty="0" smtClean="0">
                <a:latin typeface="Ayuthaya"/>
                <a:cs typeface="Ayuthaya"/>
              </a:rPr>
              <a:t>The Rainforest</a:t>
            </a:r>
            <a:endParaRPr lang="en-US" sz="6000" dirty="0">
              <a:latin typeface="Ayuthaya"/>
              <a:cs typeface="Ayuthaya"/>
            </a:endParaRPr>
          </a:p>
        </p:txBody>
      </p:sp>
      <p:sp>
        <p:nvSpPr>
          <p:cNvPr id="7" name="Content Placeholder 6"/>
          <p:cNvSpPr>
            <a:spLocks noGrp="1"/>
          </p:cNvSpPr>
          <p:nvPr>
            <p:ph idx="1"/>
          </p:nvPr>
        </p:nvSpPr>
        <p:spPr/>
        <p:txBody>
          <a:bodyPr>
            <a:normAutofit/>
          </a:bodyPr>
          <a:lstStyle/>
          <a:p>
            <a:r>
              <a:rPr lang="en-US" sz="2400" dirty="0" smtClean="0">
                <a:latin typeface="Ayuthaya"/>
                <a:cs typeface="Ayuthaya"/>
              </a:rPr>
              <a:t>Many different types of animals are a part of the rainforest habitat.</a:t>
            </a:r>
          </a:p>
          <a:p>
            <a:r>
              <a:rPr lang="en-US" sz="2400" dirty="0" smtClean="0">
                <a:latin typeface="Ayuthaya"/>
                <a:cs typeface="Ayuthaya"/>
              </a:rPr>
              <a:t>Many countries have rainforests in them.</a:t>
            </a:r>
          </a:p>
          <a:p>
            <a:r>
              <a:rPr lang="en-US" sz="2400" dirty="0" smtClean="0">
                <a:latin typeface="Ayuthaya"/>
                <a:cs typeface="Ayuthaya"/>
              </a:rPr>
              <a:t>South America has the largest Rainforest.</a:t>
            </a:r>
          </a:p>
          <a:p>
            <a:pPr lvl="3"/>
            <a:r>
              <a:rPr lang="en-US" sz="2200" dirty="0" smtClean="0">
                <a:latin typeface="Ayuthaya"/>
                <a:cs typeface="Ayuthaya"/>
              </a:rPr>
              <a:t>The Amazon Rainforest is the largest rainforest in the world.</a:t>
            </a:r>
          </a:p>
          <a:p>
            <a:pPr lvl="6"/>
            <a:endParaRPr lang="en-US" sz="2200" dirty="0" smtClean="0">
              <a:latin typeface="Ayuthaya"/>
              <a:cs typeface="Ayuthaya"/>
            </a:endParaRPr>
          </a:p>
          <a:p>
            <a:pPr lvl="3"/>
            <a:endParaRPr lang="en-US" sz="2200" dirty="0" smtClean="0">
              <a:latin typeface="Ayuthaya"/>
              <a:cs typeface="Ayuthaya"/>
            </a:endParaRPr>
          </a:p>
          <a:p>
            <a:endParaRPr lang="en-US" sz="2400" dirty="0">
              <a:latin typeface="Ayuthaya"/>
              <a:cs typeface="Ayuthaya"/>
            </a:endParaRPr>
          </a:p>
        </p:txBody>
      </p:sp>
    </p:spTree>
    <p:extLst>
      <p:ext uri="{BB962C8B-B14F-4D97-AF65-F5344CB8AC3E}">
        <p14:creationId xmlns:p14="http://schemas.microsoft.com/office/powerpoint/2010/main" val="27666918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4663380" y="1515412"/>
            <a:ext cx="1637558" cy="1465275"/>
          </a:xfrm>
          <a:prstGeom prst="rect">
            <a:avLst/>
          </a:prstGeom>
        </p:spPr>
      </p:pic>
      <p:sp>
        <p:nvSpPr>
          <p:cNvPr id="4" name="Title 3"/>
          <p:cNvSpPr>
            <a:spLocks noGrp="1"/>
          </p:cNvSpPr>
          <p:nvPr>
            <p:ph type="title"/>
          </p:nvPr>
        </p:nvSpPr>
        <p:spPr>
          <a:xfrm>
            <a:off x="380555" y="1012725"/>
            <a:ext cx="3255264" cy="1768250"/>
          </a:xfrm>
        </p:spPr>
        <p:txBody>
          <a:bodyPr>
            <a:normAutofit/>
          </a:bodyPr>
          <a:lstStyle/>
          <a:p>
            <a:pPr algn="ctr"/>
            <a:r>
              <a:rPr lang="en-US" sz="3600" dirty="0" smtClean="0"/>
              <a:t>Animals that Live in the Rainforest</a:t>
            </a:r>
            <a:endParaRPr lang="en-US" sz="3600" dirty="0"/>
          </a:p>
        </p:txBody>
      </p:sp>
      <p:pic>
        <p:nvPicPr>
          <p:cNvPr id="7" name="Content Placeholder 6"/>
          <p:cNvPicPr>
            <a:picLocks noGrp="1" noChangeAspect="1"/>
          </p:cNvPicPr>
          <p:nvPr>
            <p:ph idx="1"/>
          </p:nvPr>
        </p:nvPicPr>
        <p:blipFill>
          <a:blip r:embed="rId3"/>
          <a:srcRect l="10727" r="10727"/>
          <a:stretch>
            <a:fillRect/>
          </a:stretch>
        </p:blipFill>
        <p:spPr>
          <a:xfrm>
            <a:off x="707405" y="3006025"/>
            <a:ext cx="2436878" cy="3102477"/>
          </a:xfrm>
        </p:spPr>
      </p:pic>
      <p:sp>
        <p:nvSpPr>
          <p:cNvPr id="6" name="Text Placeholder 5"/>
          <p:cNvSpPr>
            <a:spLocks noGrp="1"/>
          </p:cNvSpPr>
          <p:nvPr>
            <p:ph type="body" sz="half" idx="2"/>
          </p:nvPr>
        </p:nvSpPr>
        <p:spPr>
          <a:xfrm>
            <a:off x="3955033" y="2780975"/>
            <a:ext cx="4340888" cy="3327527"/>
          </a:xfrm>
        </p:spPr>
        <p:txBody>
          <a:bodyPr>
            <a:normAutofit lnSpcReduction="10000"/>
          </a:bodyPr>
          <a:lstStyle/>
          <a:p>
            <a:pPr algn="ctr"/>
            <a:r>
              <a:rPr lang="en-US" sz="2400" b="1" dirty="0" smtClean="0">
                <a:solidFill>
                  <a:srgbClr val="008000"/>
                </a:solidFill>
                <a:latin typeface="Ayuthaya"/>
                <a:cs typeface="Ayuthaya"/>
              </a:rPr>
              <a:t>Some of the animals include:</a:t>
            </a:r>
          </a:p>
          <a:p>
            <a:r>
              <a:rPr lang="en-US" sz="2000" b="1" dirty="0" smtClean="0">
                <a:solidFill>
                  <a:srgbClr val="008000"/>
                </a:solidFill>
                <a:latin typeface="Ayuthaya"/>
                <a:cs typeface="Ayuthaya"/>
              </a:rPr>
              <a:t>*Toucan</a:t>
            </a:r>
          </a:p>
          <a:p>
            <a:r>
              <a:rPr lang="en-US" sz="2000" b="1" dirty="0" smtClean="0">
                <a:solidFill>
                  <a:srgbClr val="008000"/>
                </a:solidFill>
                <a:latin typeface="Ayuthaya"/>
                <a:cs typeface="Ayuthaya"/>
              </a:rPr>
              <a:t>*Boa Constrictor</a:t>
            </a:r>
          </a:p>
          <a:p>
            <a:r>
              <a:rPr lang="en-US" sz="2000" b="1" dirty="0" smtClean="0">
                <a:solidFill>
                  <a:srgbClr val="008000"/>
                </a:solidFill>
                <a:latin typeface="Ayuthaya"/>
                <a:cs typeface="Ayuthaya"/>
              </a:rPr>
              <a:t>*Red-Eyed Tree Frog</a:t>
            </a:r>
          </a:p>
          <a:p>
            <a:r>
              <a:rPr lang="en-US" sz="2000" b="1" dirty="0" smtClean="0">
                <a:solidFill>
                  <a:srgbClr val="008000"/>
                </a:solidFill>
                <a:latin typeface="Ayuthaya"/>
                <a:cs typeface="Ayuthaya"/>
              </a:rPr>
              <a:t>*Gorilla</a:t>
            </a:r>
          </a:p>
          <a:p>
            <a:r>
              <a:rPr lang="en-US" sz="2000" b="1" dirty="0" smtClean="0">
                <a:solidFill>
                  <a:srgbClr val="008000"/>
                </a:solidFill>
                <a:latin typeface="Ayuthaya"/>
                <a:cs typeface="Ayuthaya"/>
              </a:rPr>
              <a:t>*Panther Chameleon</a:t>
            </a:r>
          </a:p>
          <a:p>
            <a:r>
              <a:rPr lang="en-US" sz="2000" b="1" dirty="0">
                <a:solidFill>
                  <a:srgbClr val="008000"/>
                </a:solidFill>
                <a:latin typeface="Ayuthaya"/>
                <a:cs typeface="Ayuthaya"/>
                <a:hlinkClick r:id="rId4"/>
              </a:rPr>
              <a:t>http://kids.mongabay.com/elementary/201.</a:t>
            </a:r>
            <a:r>
              <a:rPr lang="en-US" sz="2000" b="1" dirty="0" smtClean="0">
                <a:solidFill>
                  <a:srgbClr val="008000"/>
                </a:solidFill>
                <a:latin typeface="Ayuthaya"/>
                <a:cs typeface="Ayuthaya"/>
                <a:hlinkClick r:id="rId4"/>
              </a:rPr>
              <a:t>html</a:t>
            </a:r>
            <a:r>
              <a:rPr lang="en-US" sz="2000" b="1" dirty="0" smtClean="0">
                <a:solidFill>
                  <a:srgbClr val="008000"/>
                </a:solidFill>
                <a:latin typeface="Ayuthaya"/>
                <a:cs typeface="Ayuthaya"/>
              </a:rPr>
              <a:t>  </a:t>
            </a:r>
          </a:p>
          <a:p>
            <a:endParaRPr lang="en-US" sz="2000" b="1" dirty="0">
              <a:solidFill>
                <a:srgbClr val="008000"/>
              </a:solidFill>
              <a:latin typeface="Ayuthaya"/>
              <a:cs typeface="Ayuthaya"/>
            </a:endParaRPr>
          </a:p>
        </p:txBody>
      </p:sp>
      <p:pic>
        <p:nvPicPr>
          <p:cNvPr id="8" name="Picture 7"/>
          <p:cNvPicPr>
            <a:picLocks noChangeAspect="1"/>
          </p:cNvPicPr>
          <p:nvPr/>
        </p:nvPicPr>
        <p:blipFill>
          <a:blip r:embed="rId5"/>
          <a:stretch>
            <a:fillRect/>
          </a:stretch>
        </p:blipFill>
        <p:spPr>
          <a:xfrm>
            <a:off x="3955033" y="273276"/>
            <a:ext cx="1527126" cy="1527126"/>
          </a:xfrm>
          <a:prstGeom prst="rect">
            <a:avLst/>
          </a:prstGeom>
        </p:spPr>
      </p:pic>
      <p:pic>
        <p:nvPicPr>
          <p:cNvPr id="10" name="Picture 9"/>
          <p:cNvPicPr>
            <a:picLocks noChangeAspect="1"/>
          </p:cNvPicPr>
          <p:nvPr/>
        </p:nvPicPr>
        <p:blipFill>
          <a:blip r:embed="rId6"/>
          <a:stretch>
            <a:fillRect/>
          </a:stretch>
        </p:blipFill>
        <p:spPr>
          <a:xfrm>
            <a:off x="6366636" y="0"/>
            <a:ext cx="2088098" cy="2088098"/>
          </a:xfrm>
          <a:prstGeom prst="rect">
            <a:avLst/>
          </a:prstGeom>
        </p:spPr>
      </p:pic>
    </p:spTree>
    <p:extLst>
      <p:ext uri="{BB962C8B-B14F-4D97-AF65-F5344CB8AC3E}">
        <p14:creationId xmlns:p14="http://schemas.microsoft.com/office/powerpoint/2010/main" val="199771767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xmlns:p14="http://schemas.microsoft.com/office/powerpoint/2010/main" spd="slow">
        <p:blinds dir="vert"/>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p:cNvPicPr>
            <a:picLocks noGrp="1" noChangeAspect="1"/>
          </p:cNvPicPr>
          <p:nvPr>
            <p:ph type="pic" sz="quarter" idx="12"/>
          </p:nvPr>
        </p:nvPicPr>
        <p:blipFill>
          <a:blip r:embed="rId2"/>
          <a:srcRect t="463" b="463"/>
          <a:stretch>
            <a:fillRect/>
          </a:stretch>
        </p:blipFill>
        <p:spPr>
          <a:xfrm>
            <a:off x="4549894" y="228600"/>
            <a:ext cx="2252544" cy="2039112"/>
          </a:xfrm>
        </p:spPr>
      </p:pic>
      <p:sp>
        <p:nvSpPr>
          <p:cNvPr id="7" name="Title 6"/>
          <p:cNvSpPr>
            <a:spLocks noGrp="1"/>
          </p:cNvSpPr>
          <p:nvPr>
            <p:ph type="ctrTitle"/>
          </p:nvPr>
        </p:nvSpPr>
        <p:spPr>
          <a:xfrm>
            <a:off x="321547" y="2008850"/>
            <a:ext cx="4115805" cy="2457523"/>
          </a:xfrm>
        </p:spPr>
        <p:txBody>
          <a:bodyPr>
            <a:normAutofit/>
          </a:bodyPr>
          <a:lstStyle/>
          <a:p>
            <a:pPr algn="ctr"/>
            <a:r>
              <a:rPr lang="en-US" dirty="0" smtClean="0">
                <a:solidFill>
                  <a:schemeClr val="bg1">
                    <a:lumMod val="75000"/>
                  </a:schemeClr>
                </a:solidFill>
                <a:latin typeface="Bank Gothic"/>
                <a:cs typeface="Bank Gothic"/>
              </a:rPr>
              <a:t>A Grassland is an area of land that is full of plants, such as grasses and shrubs.</a:t>
            </a:r>
            <a:endParaRPr lang="en-US" dirty="0">
              <a:solidFill>
                <a:schemeClr val="bg1">
                  <a:lumMod val="75000"/>
                </a:schemeClr>
              </a:solidFill>
              <a:latin typeface="Bank Gothic"/>
              <a:cs typeface="Bank Gothic"/>
            </a:endParaRPr>
          </a:p>
        </p:txBody>
      </p:sp>
      <p:sp>
        <p:nvSpPr>
          <p:cNvPr id="8" name="Subtitle 7"/>
          <p:cNvSpPr>
            <a:spLocks noGrp="1"/>
          </p:cNvSpPr>
          <p:nvPr>
            <p:ph type="subTitle" idx="1"/>
          </p:nvPr>
        </p:nvSpPr>
        <p:spPr>
          <a:xfrm>
            <a:off x="578785" y="4466372"/>
            <a:ext cx="3409612" cy="2276623"/>
          </a:xfrm>
        </p:spPr>
        <p:txBody>
          <a:bodyPr>
            <a:normAutofit/>
          </a:bodyPr>
          <a:lstStyle/>
          <a:p>
            <a:pPr algn="ctr"/>
            <a:r>
              <a:rPr lang="en-US" sz="2000" b="1" dirty="0" smtClean="0">
                <a:solidFill>
                  <a:schemeClr val="tx1">
                    <a:lumMod val="65000"/>
                    <a:lumOff val="35000"/>
                  </a:schemeClr>
                </a:solidFill>
              </a:rPr>
              <a:t>Some of the animals that live here include:</a:t>
            </a:r>
          </a:p>
          <a:p>
            <a:r>
              <a:rPr lang="en-US" sz="2000" b="1" dirty="0" smtClean="0">
                <a:solidFill>
                  <a:schemeClr val="tx1">
                    <a:lumMod val="65000"/>
                    <a:lumOff val="35000"/>
                  </a:schemeClr>
                </a:solidFill>
              </a:rPr>
              <a:t>*Zebras</a:t>
            </a:r>
          </a:p>
          <a:p>
            <a:r>
              <a:rPr lang="en-US" sz="2000" b="1" dirty="0" smtClean="0">
                <a:solidFill>
                  <a:schemeClr val="tx1">
                    <a:lumMod val="65000"/>
                    <a:lumOff val="35000"/>
                  </a:schemeClr>
                </a:solidFill>
              </a:rPr>
              <a:t>*Lion</a:t>
            </a:r>
          </a:p>
          <a:p>
            <a:r>
              <a:rPr lang="en-US" sz="2000" b="1" dirty="0" smtClean="0">
                <a:solidFill>
                  <a:schemeClr val="tx1">
                    <a:lumMod val="65000"/>
                    <a:lumOff val="35000"/>
                  </a:schemeClr>
                </a:solidFill>
              </a:rPr>
              <a:t>*Prairie Dog</a:t>
            </a:r>
          </a:p>
          <a:p>
            <a:r>
              <a:rPr lang="en-US" sz="2000" b="1" dirty="0" smtClean="0">
                <a:solidFill>
                  <a:schemeClr val="tx1">
                    <a:lumMod val="65000"/>
                    <a:lumOff val="35000"/>
                  </a:schemeClr>
                </a:solidFill>
              </a:rPr>
              <a:t>*Warthog</a:t>
            </a:r>
            <a:endParaRPr lang="en-US" sz="2000" b="1" dirty="0">
              <a:solidFill>
                <a:schemeClr val="tx1">
                  <a:lumMod val="65000"/>
                  <a:lumOff val="35000"/>
                </a:schemeClr>
              </a:solidFill>
            </a:endParaRPr>
          </a:p>
        </p:txBody>
      </p:sp>
      <p:pic>
        <p:nvPicPr>
          <p:cNvPr id="13" name="Picture Placeholder 12"/>
          <p:cNvPicPr>
            <a:picLocks noGrp="1" noChangeAspect="1"/>
          </p:cNvPicPr>
          <p:nvPr>
            <p:ph type="pic" sz="quarter" idx="13"/>
          </p:nvPr>
        </p:nvPicPr>
        <p:blipFill>
          <a:blip r:embed="rId3"/>
          <a:srcRect t="463" b="463"/>
          <a:stretch>
            <a:fillRect/>
          </a:stretch>
        </p:blipFill>
        <p:spPr>
          <a:xfrm>
            <a:off x="6802438" y="2377440"/>
            <a:ext cx="2223702" cy="2203936"/>
          </a:xfrm>
        </p:spPr>
      </p:pic>
      <p:sp>
        <p:nvSpPr>
          <p:cNvPr id="9" name="Text Placeholder 8"/>
          <p:cNvSpPr>
            <a:spLocks noGrp="1"/>
          </p:cNvSpPr>
          <p:nvPr>
            <p:ph type="body" sz="half" idx="2"/>
          </p:nvPr>
        </p:nvSpPr>
        <p:spPr>
          <a:xfrm>
            <a:off x="321547" y="228600"/>
            <a:ext cx="4115805" cy="1784326"/>
          </a:xfrm>
        </p:spPr>
        <p:txBody>
          <a:bodyPr/>
          <a:lstStyle/>
          <a:p>
            <a:r>
              <a:rPr lang="en-US" dirty="0" smtClean="0">
                <a:latin typeface="Bank Gothic"/>
                <a:cs typeface="Bank Gothic"/>
              </a:rPr>
              <a:t>The </a:t>
            </a:r>
          </a:p>
          <a:p>
            <a:r>
              <a:rPr lang="en-US" dirty="0" smtClean="0">
                <a:latin typeface="Bank Gothic"/>
                <a:cs typeface="Bank Gothic"/>
              </a:rPr>
              <a:t>Grasslands</a:t>
            </a:r>
            <a:endParaRPr lang="en-US" dirty="0">
              <a:latin typeface="Bank Gothic"/>
              <a:cs typeface="Bank Gothic"/>
            </a:endParaRPr>
          </a:p>
        </p:txBody>
      </p:sp>
      <p:sp>
        <p:nvSpPr>
          <p:cNvPr id="14" name="TextBox 13"/>
          <p:cNvSpPr txBox="1"/>
          <p:nvPr/>
        </p:nvSpPr>
        <p:spPr>
          <a:xfrm>
            <a:off x="4688265" y="5151706"/>
            <a:ext cx="4228346" cy="1015663"/>
          </a:xfrm>
          <a:prstGeom prst="rect">
            <a:avLst/>
          </a:prstGeom>
          <a:noFill/>
        </p:spPr>
        <p:txBody>
          <a:bodyPr wrap="square" rtlCol="0">
            <a:spAutoFit/>
          </a:bodyPr>
          <a:lstStyle/>
          <a:p>
            <a:r>
              <a:rPr lang="en-US" sz="2000" dirty="0">
                <a:latin typeface="Bank Gothic"/>
                <a:cs typeface="Bank Gothic"/>
                <a:hlinkClick r:id="rId4"/>
              </a:rPr>
              <a:t>http://www.ducksters.com/science/ecosystems/</a:t>
            </a:r>
            <a:r>
              <a:rPr lang="en-US" sz="2000" dirty="0" smtClean="0">
                <a:latin typeface="Bank Gothic"/>
                <a:cs typeface="Bank Gothic"/>
                <a:hlinkClick r:id="rId4"/>
              </a:rPr>
              <a:t>grasslands_biome.php</a:t>
            </a:r>
            <a:r>
              <a:rPr lang="en-US" sz="2000" dirty="0" smtClean="0">
                <a:latin typeface="Bank Gothic"/>
                <a:cs typeface="Bank Gothic"/>
              </a:rPr>
              <a:t> </a:t>
            </a:r>
            <a:endParaRPr lang="en-US" dirty="0">
              <a:latin typeface="Bank Gothic"/>
              <a:cs typeface="Bank Gothic"/>
            </a:endParaRPr>
          </a:p>
        </p:txBody>
      </p:sp>
    </p:spTree>
    <p:extLst>
      <p:ext uri="{BB962C8B-B14F-4D97-AF65-F5344CB8AC3E}">
        <p14:creationId xmlns:p14="http://schemas.microsoft.com/office/powerpoint/2010/main" val="263834266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79765" y="549110"/>
            <a:ext cx="4016633" cy="822386"/>
          </a:xfrm>
        </p:spPr>
        <p:txBody>
          <a:bodyPr>
            <a:noAutofit/>
          </a:bodyPr>
          <a:lstStyle/>
          <a:p>
            <a:pPr algn="ctr"/>
            <a:r>
              <a:rPr lang="en-US" sz="5400" dirty="0" smtClean="0">
                <a:latin typeface="Bradley Hand ITC TT-Bold"/>
                <a:cs typeface="Bradley Hand ITC TT-Bold"/>
              </a:rPr>
              <a:t>The Tundra</a:t>
            </a:r>
            <a:endParaRPr lang="en-US" sz="5400" dirty="0">
              <a:latin typeface="Bradley Hand ITC TT-Bold"/>
              <a:cs typeface="Bradley Hand ITC TT-Bold"/>
            </a:endParaRPr>
          </a:p>
        </p:txBody>
      </p:sp>
      <p:sp>
        <p:nvSpPr>
          <p:cNvPr id="8" name="Text Placeholder 7"/>
          <p:cNvSpPr>
            <a:spLocks noGrp="1"/>
          </p:cNvSpPr>
          <p:nvPr>
            <p:ph type="body" sz="half" idx="2"/>
          </p:nvPr>
        </p:nvSpPr>
        <p:spPr>
          <a:xfrm>
            <a:off x="381094" y="1371496"/>
            <a:ext cx="4015304" cy="1974811"/>
          </a:xfrm>
        </p:spPr>
        <p:txBody>
          <a:bodyPr>
            <a:normAutofit/>
          </a:bodyPr>
          <a:lstStyle/>
          <a:p>
            <a:pPr algn="ctr"/>
            <a:r>
              <a:rPr lang="en-US" sz="2400" dirty="0" smtClean="0">
                <a:latin typeface="Bradley Hand ITC TT-Bold"/>
                <a:cs typeface="Bradley Hand ITC TT-Bold"/>
              </a:rPr>
              <a:t>The Tundra is an area of land that is very cold.  All of the animals that live in this area must have very thick fur in order to survive.</a:t>
            </a:r>
            <a:endParaRPr lang="en-US" sz="2400" dirty="0">
              <a:latin typeface="Bradley Hand ITC TT-Bold"/>
              <a:cs typeface="Bradley Hand ITC TT-Bold"/>
            </a:endParaRPr>
          </a:p>
        </p:txBody>
      </p:sp>
      <p:pic>
        <p:nvPicPr>
          <p:cNvPr id="14" name="Picture Placeholder 13"/>
          <p:cNvPicPr>
            <a:picLocks noGrp="1" noChangeAspect="1"/>
          </p:cNvPicPr>
          <p:nvPr>
            <p:ph type="pic" sz="quarter" idx="13"/>
          </p:nvPr>
        </p:nvPicPr>
        <p:blipFill>
          <a:blip r:embed="rId2"/>
          <a:srcRect t="463" b="463"/>
          <a:stretch>
            <a:fillRect/>
          </a:stretch>
        </p:blipFill>
        <p:spPr/>
      </p:pic>
      <p:pic>
        <p:nvPicPr>
          <p:cNvPr id="16" name="Picture Placeholder 15"/>
          <p:cNvPicPr>
            <a:picLocks noGrp="1" noChangeAspect="1"/>
          </p:cNvPicPr>
          <p:nvPr>
            <p:ph type="pic" sz="quarter" idx="14"/>
          </p:nvPr>
        </p:nvPicPr>
        <p:blipFill>
          <a:blip r:embed="rId3"/>
          <a:srcRect t="424" b="424"/>
          <a:stretch>
            <a:fillRect/>
          </a:stretch>
        </p:blipFill>
        <p:spPr/>
      </p:pic>
      <p:pic>
        <p:nvPicPr>
          <p:cNvPr id="15" name="Picture Placeholder 14"/>
          <p:cNvPicPr>
            <a:picLocks noGrp="1" noChangeAspect="1"/>
          </p:cNvPicPr>
          <p:nvPr>
            <p:ph type="pic" sz="quarter" idx="15"/>
          </p:nvPr>
        </p:nvPicPr>
        <p:blipFill>
          <a:blip r:embed="rId4"/>
          <a:srcRect l="25436" r="25436"/>
          <a:stretch>
            <a:fillRect/>
          </a:stretch>
        </p:blipFill>
        <p:spPr>
          <a:xfrm>
            <a:off x="6842562" y="2326799"/>
            <a:ext cx="2057400" cy="4187952"/>
          </a:xfrm>
        </p:spPr>
      </p:pic>
      <p:sp>
        <p:nvSpPr>
          <p:cNvPr id="13" name="TextBox 12"/>
          <p:cNvSpPr txBox="1"/>
          <p:nvPr/>
        </p:nvSpPr>
        <p:spPr>
          <a:xfrm>
            <a:off x="578784" y="3729400"/>
            <a:ext cx="3817614" cy="2308324"/>
          </a:xfrm>
          <a:prstGeom prst="rect">
            <a:avLst/>
          </a:prstGeom>
          <a:noFill/>
        </p:spPr>
        <p:txBody>
          <a:bodyPr wrap="square" rtlCol="0">
            <a:spAutoFit/>
          </a:bodyPr>
          <a:lstStyle/>
          <a:p>
            <a:pPr algn="ctr"/>
            <a:r>
              <a:rPr lang="en-US" sz="2400" dirty="0" smtClean="0">
                <a:latin typeface="Bradley Hand ITC TT-Bold"/>
                <a:cs typeface="Bradley Hand ITC TT-Bold"/>
              </a:rPr>
              <a:t>Some of the Animals that live here include:</a:t>
            </a:r>
          </a:p>
          <a:p>
            <a:pPr algn="ctr"/>
            <a:r>
              <a:rPr lang="en-US" sz="2400" dirty="0" smtClean="0">
                <a:latin typeface="Bradley Hand ITC TT-Bold"/>
                <a:cs typeface="Bradley Hand ITC TT-Bold"/>
              </a:rPr>
              <a:t>*Caribou</a:t>
            </a:r>
          </a:p>
          <a:p>
            <a:pPr algn="ctr"/>
            <a:r>
              <a:rPr lang="en-US" sz="2400" dirty="0" smtClean="0">
                <a:latin typeface="Bradley Hand ITC TT-Bold"/>
                <a:cs typeface="Bradley Hand ITC TT-Bold"/>
              </a:rPr>
              <a:t>*Arctic Fox</a:t>
            </a:r>
          </a:p>
          <a:p>
            <a:pPr algn="ctr"/>
            <a:r>
              <a:rPr lang="en-US" sz="2400" dirty="0" smtClean="0">
                <a:latin typeface="Bradley Hand ITC TT-Bold"/>
                <a:cs typeface="Bradley Hand ITC TT-Bold"/>
              </a:rPr>
              <a:t>*Polar Bear</a:t>
            </a:r>
          </a:p>
          <a:p>
            <a:pPr algn="ctr"/>
            <a:r>
              <a:rPr lang="en-US" sz="2400" dirty="0" smtClean="0">
                <a:latin typeface="Bradley Hand ITC TT-Bold"/>
                <a:cs typeface="Bradley Hand ITC TT-Bold"/>
              </a:rPr>
              <a:t>*</a:t>
            </a:r>
            <a:r>
              <a:rPr lang="en-US" sz="2400" dirty="0">
                <a:latin typeface="Bradley Hand ITC TT-Bold"/>
                <a:cs typeface="Bradley Hand ITC TT-Bold"/>
              </a:rPr>
              <a:t>Snowy </a:t>
            </a:r>
            <a:r>
              <a:rPr lang="en-US" sz="2400" dirty="0" smtClean="0">
                <a:latin typeface="Bradley Hand ITC TT-Bold"/>
                <a:cs typeface="Bradley Hand ITC TT-Bold"/>
              </a:rPr>
              <a:t>Owl</a:t>
            </a:r>
            <a:endParaRPr lang="en-US" sz="2400" dirty="0">
              <a:latin typeface="Bradley Hand ITC TT-Bold"/>
              <a:cs typeface="Bradley Hand ITC TT-Bold"/>
            </a:endParaRPr>
          </a:p>
        </p:txBody>
      </p:sp>
    </p:spTree>
    <p:extLst>
      <p:ext uri="{BB962C8B-B14F-4D97-AF65-F5344CB8AC3E}">
        <p14:creationId xmlns:p14="http://schemas.microsoft.com/office/powerpoint/2010/main" val="1019119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79049" y="1276688"/>
            <a:ext cx="6181611" cy="1162050"/>
          </a:xfrm>
        </p:spPr>
        <p:txBody>
          <a:bodyPr>
            <a:normAutofit/>
          </a:bodyPr>
          <a:lstStyle/>
          <a:p>
            <a:pPr algn="ctr"/>
            <a:r>
              <a:rPr lang="en-US" sz="6600" dirty="0" smtClean="0">
                <a:latin typeface="Cracked"/>
                <a:cs typeface="Cracked"/>
              </a:rPr>
              <a:t>The Desert</a:t>
            </a:r>
            <a:endParaRPr lang="en-US" sz="6600" dirty="0">
              <a:latin typeface="Cracked"/>
              <a:cs typeface="Cracked"/>
            </a:endParaRPr>
          </a:p>
        </p:txBody>
      </p:sp>
      <p:sp>
        <p:nvSpPr>
          <p:cNvPr id="8" name="Text Placeholder 7"/>
          <p:cNvSpPr>
            <a:spLocks noGrp="1"/>
          </p:cNvSpPr>
          <p:nvPr>
            <p:ph type="body" sz="half" idx="2"/>
          </p:nvPr>
        </p:nvSpPr>
        <p:spPr>
          <a:xfrm>
            <a:off x="381094" y="2438738"/>
            <a:ext cx="6179566" cy="3687425"/>
          </a:xfrm>
        </p:spPr>
        <p:txBody>
          <a:bodyPr>
            <a:normAutofit/>
          </a:bodyPr>
          <a:lstStyle/>
          <a:p>
            <a:pPr marL="457200" indent="-457200">
              <a:buClr>
                <a:schemeClr val="bg2"/>
              </a:buClr>
              <a:buFont typeface="Wingdings" charset="2"/>
              <a:buChar char="u"/>
            </a:pPr>
            <a:r>
              <a:rPr lang="en-US" sz="2800" dirty="0" smtClean="0">
                <a:latin typeface="Cracked"/>
                <a:cs typeface="Cracked"/>
              </a:rPr>
              <a:t>The desert habitat is very dry and does not receive large amounts of rain.  The animals that live there must be very adaptable to these conditions.  </a:t>
            </a:r>
          </a:p>
          <a:p>
            <a:pPr marL="457200" indent="-457200">
              <a:buClr>
                <a:schemeClr val="bg2"/>
              </a:buClr>
              <a:buFont typeface="Wingdings" charset="2"/>
              <a:buChar char="u"/>
            </a:pPr>
            <a:r>
              <a:rPr lang="en-US" sz="2800" dirty="0" smtClean="0">
                <a:latin typeface="Cracked"/>
                <a:cs typeface="Cracked"/>
              </a:rPr>
              <a:t>Some of the animals that live here include:</a:t>
            </a:r>
          </a:p>
          <a:p>
            <a:pPr>
              <a:buClr>
                <a:schemeClr val="bg2"/>
              </a:buClr>
            </a:pPr>
            <a:r>
              <a:rPr lang="en-US" sz="2800" dirty="0">
                <a:solidFill>
                  <a:schemeClr val="accent1">
                    <a:lumMod val="50000"/>
                  </a:schemeClr>
                </a:solidFill>
                <a:latin typeface="Cracked"/>
                <a:cs typeface="Cracked"/>
              </a:rPr>
              <a:t>	</a:t>
            </a:r>
            <a:r>
              <a:rPr lang="en-US" sz="2800" dirty="0" smtClean="0">
                <a:solidFill>
                  <a:schemeClr val="accent1">
                    <a:lumMod val="50000"/>
                  </a:schemeClr>
                </a:solidFill>
                <a:latin typeface="Cracked"/>
                <a:cs typeface="Cracked"/>
              </a:rPr>
              <a:t>	*Bark Scorpion</a:t>
            </a:r>
          </a:p>
          <a:p>
            <a:pPr>
              <a:buClr>
                <a:schemeClr val="bg2"/>
              </a:buClr>
            </a:pPr>
            <a:r>
              <a:rPr lang="en-US" sz="2800" dirty="0">
                <a:solidFill>
                  <a:schemeClr val="accent1">
                    <a:lumMod val="50000"/>
                  </a:schemeClr>
                </a:solidFill>
                <a:latin typeface="Cracked"/>
                <a:cs typeface="Cracked"/>
              </a:rPr>
              <a:t>	</a:t>
            </a:r>
            <a:r>
              <a:rPr lang="en-US" sz="2800" dirty="0" smtClean="0">
                <a:solidFill>
                  <a:schemeClr val="accent1">
                    <a:lumMod val="50000"/>
                  </a:schemeClr>
                </a:solidFill>
                <a:latin typeface="Cracked"/>
                <a:cs typeface="Cracked"/>
              </a:rPr>
              <a:t>	*Texas Horned Lizard</a:t>
            </a:r>
          </a:p>
          <a:p>
            <a:pPr>
              <a:buClr>
                <a:schemeClr val="bg2"/>
              </a:buClr>
            </a:pPr>
            <a:r>
              <a:rPr lang="en-US" sz="2800" dirty="0">
                <a:solidFill>
                  <a:schemeClr val="accent1">
                    <a:lumMod val="50000"/>
                  </a:schemeClr>
                </a:solidFill>
                <a:latin typeface="Cracked"/>
                <a:cs typeface="Cracked"/>
              </a:rPr>
              <a:t>	</a:t>
            </a:r>
            <a:r>
              <a:rPr lang="en-US" sz="2800" dirty="0" smtClean="0">
                <a:solidFill>
                  <a:schemeClr val="accent1">
                    <a:lumMod val="50000"/>
                  </a:schemeClr>
                </a:solidFill>
                <a:latin typeface="Cracked"/>
                <a:cs typeface="Cracked"/>
              </a:rPr>
              <a:t>	*Desert Toad</a:t>
            </a:r>
            <a:endParaRPr lang="en-US" sz="2300" dirty="0">
              <a:solidFill>
                <a:schemeClr val="accent1">
                  <a:lumMod val="50000"/>
                </a:schemeClr>
              </a:solidFill>
              <a:latin typeface="Cracked"/>
              <a:cs typeface="Cracked"/>
            </a:endParaRPr>
          </a:p>
        </p:txBody>
      </p:sp>
      <p:pic>
        <p:nvPicPr>
          <p:cNvPr id="11" name="Picture Placeholder 10"/>
          <p:cNvPicPr>
            <a:picLocks noGrp="1" noChangeAspect="1"/>
          </p:cNvPicPr>
          <p:nvPr>
            <p:ph type="pic" sz="quarter" idx="13"/>
          </p:nvPr>
        </p:nvPicPr>
        <p:blipFill>
          <a:blip r:embed="rId2"/>
          <a:srcRect t="424" b="424"/>
          <a:stretch>
            <a:fillRect/>
          </a:stretch>
        </p:blipFill>
        <p:spPr/>
      </p:pic>
      <p:pic>
        <p:nvPicPr>
          <p:cNvPr id="12" name="Picture Placeholder 11"/>
          <p:cNvPicPr>
            <a:picLocks noGrp="1" noChangeAspect="1"/>
          </p:cNvPicPr>
          <p:nvPr>
            <p:ph type="pic" sz="quarter" idx="14"/>
          </p:nvPr>
        </p:nvPicPr>
        <p:blipFill>
          <a:blip r:embed="rId3"/>
          <a:srcRect t="463" b="463"/>
          <a:stretch>
            <a:fillRect/>
          </a:stretch>
        </p:blipFill>
        <p:spPr/>
      </p:pic>
    </p:spTree>
    <p:extLst>
      <p:ext uri="{BB962C8B-B14F-4D97-AF65-F5344CB8AC3E}">
        <p14:creationId xmlns:p14="http://schemas.microsoft.com/office/powerpoint/2010/main" val="376753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236</TotalTime>
  <Words>446</Words>
  <Application>Microsoft Macintosh PowerPoint</Application>
  <PresentationFormat>On-screen Show (4:3)</PresentationFormat>
  <Paragraphs>67</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Advantage</vt:lpstr>
      <vt:lpstr>Animal Habitats</vt:lpstr>
      <vt:lpstr>Content Area: Science  Grade Level: Second Grade  Summary:  The purpose of this PowerPoint is to help students        understand the different types of habitats that animals       occupy, and know how to categorize animals correctly.  Learning Objective: Students will learn the differences in animal       habitats and be able to correctly label each animals habitat      with 100% accuracy.  Content Standard:  GLE 0207.2.1 Investigate the habitats of different                       kinds of local plants and animals.  Accomplishment:  0207.2.1 Draw or use pictures of a local environment to label the plants and animals.</vt:lpstr>
      <vt:lpstr> </vt:lpstr>
      <vt:lpstr>The Four Main Habitats</vt:lpstr>
      <vt:lpstr>The Rainforest</vt:lpstr>
      <vt:lpstr>Animals that Live in the Rainforest</vt:lpstr>
      <vt:lpstr>A Grassland is an area of land that is full of plants, such as grasses and shrubs.</vt:lpstr>
      <vt:lpstr>The Tundra</vt:lpstr>
      <vt:lpstr>The Desert</vt:lpstr>
      <vt:lpstr>What is this animal’s habitat?</vt:lpstr>
      <vt:lpstr>Show what you know!</vt:lpstr>
      <vt:lpstr>One Final Question…</vt:lpstr>
      <vt:lpstr>Conclusion </vt:lpstr>
    </vt:vector>
  </TitlesOfParts>
  <Company>Crockett County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Animal Habitats</dc:title>
  <dc:creator>Mary Williams</dc:creator>
  <cp:lastModifiedBy>TigerLAN Student</cp:lastModifiedBy>
  <cp:revision>20</cp:revision>
  <dcterms:created xsi:type="dcterms:W3CDTF">2013-04-10T18:22:42Z</dcterms:created>
  <dcterms:modified xsi:type="dcterms:W3CDTF">2013-04-25T20:08:53Z</dcterms:modified>
</cp:coreProperties>
</file>